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300" r:id="rId3"/>
    <p:sldId id="266" r:id="rId4"/>
    <p:sldId id="307" r:id="rId5"/>
    <p:sldId id="316" r:id="rId6"/>
    <p:sldId id="312" r:id="rId7"/>
    <p:sldId id="308" r:id="rId8"/>
    <p:sldId id="311" r:id="rId9"/>
    <p:sldId id="317" r:id="rId10"/>
    <p:sldId id="318" r:id="rId11"/>
    <p:sldId id="319" r:id="rId12"/>
    <p:sldId id="313" r:id="rId13"/>
    <p:sldId id="309" r:id="rId14"/>
    <p:sldId id="314" r:id="rId15"/>
    <p:sldId id="301" r:id="rId16"/>
    <p:sldId id="273" r:id="rId17"/>
    <p:sldId id="305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6600FF"/>
    <a:srgbClr val="FFCD05"/>
    <a:srgbClr val="CC00FF"/>
    <a:srgbClr val="FF3399"/>
    <a:srgbClr val="FFFFF5"/>
    <a:srgbClr val="FFFFFF"/>
    <a:srgbClr val="00B3F4"/>
    <a:srgbClr val="05BCFE"/>
    <a:srgbClr val="007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1" autoAdjust="0"/>
    <p:restoredTop sz="94514" autoAdjust="0"/>
  </p:normalViewPr>
  <p:slideViewPr>
    <p:cSldViewPr snapToGrid="0">
      <p:cViewPr varScale="1">
        <p:scale>
          <a:sx n="71" d="100"/>
          <a:sy n="71" d="100"/>
        </p:scale>
        <p:origin x="6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D2100-7583-42E9-A57F-7CC12E369A67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13AEA-AE39-4D2C-9027-DC8126E8B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78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3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04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2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70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2" r="20291" b="86885"/>
          <a:stretch/>
        </p:blipFill>
        <p:spPr>
          <a:xfrm flipH="1">
            <a:off x="0" y="0"/>
            <a:ext cx="12192000" cy="904240"/>
          </a:xfrm>
          <a:custGeom>
            <a:avLst/>
            <a:gdLst>
              <a:gd name="connsiteX0" fmla="*/ 12192000 w 12192000"/>
              <a:gd name="connsiteY0" fmla="*/ 0 h 1026160"/>
              <a:gd name="connsiteX1" fmla="*/ 0 w 12192000"/>
              <a:gd name="connsiteY1" fmla="*/ 0 h 1026160"/>
              <a:gd name="connsiteX2" fmla="*/ 0 w 12192000"/>
              <a:gd name="connsiteY2" fmla="*/ 1026160 h 1026160"/>
              <a:gd name="connsiteX3" fmla="*/ 12192000 w 12192000"/>
              <a:gd name="connsiteY3" fmla="*/ 1026160 h 1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26160">
                <a:moveTo>
                  <a:pt x="12192000" y="0"/>
                </a:moveTo>
                <a:lnTo>
                  <a:pt x="0" y="0"/>
                </a:lnTo>
                <a:lnTo>
                  <a:pt x="0" y="1026160"/>
                </a:lnTo>
                <a:lnTo>
                  <a:pt x="12192000" y="102616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0"/>
            <a:ext cx="12192000" cy="90424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833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6849" b="12352"/>
          <a:stretch/>
        </p:blipFill>
        <p:spPr>
          <a:xfrm flipH="1">
            <a:off x="-1325881" y="0"/>
            <a:ext cx="2402331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2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5777"/>
          <a:stretch/>
        </p:blipFill>
        <p:spPr>
          <a:xfrm>
            <a:off x="0" y="-439519"/>
            <a:ext cx="12192000" cy="729751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 userDrawn="1"/>
        </p:nvSpPr>
        <p:spPr>
          <a:xfrm>
            <a:off x="2022678" y="1180618"/>
            <a:ext cx="7931550" cy="3970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 userDrawn="1"/>
        </p:nvSpPr>
        <p:spPr>
          <a:xfrm>
            <a:off x="2270293" y="1400537"/>
            <a:ext cx="7436320" cy="3530278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4820857" y="1549513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4175568" y="2442911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3366787" y="3264301"/>
            <a:ext cx="5234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3366787" y="443385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8597" y="1609022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1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1" r:id="rId3"/>
    <p:sldLayoutId id="2147483650" r:id="rId4"/>
    <p:sldLayoutId id="2147483652" r:id="rId5"/>
    <p:sldLayoutId id="2147483660" r:id="rId6"/>
    <p:sldLayoutId id="2147483653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215076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33" y="1395546"/>
            <a:ext cx="747868" cy="80431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150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10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推薦分類介紹</a:t>
            </a:r>
            <a:endParaRPr lang="zh-TW" altLang="en-US" dirty="0"/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>
            <a:off x="5516880" y="864150"/>
            <a:ext cx="2407920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461801"/>
            <a:ext cx="374114" cy="40234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56921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推薦景點功能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相似景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672086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8494729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34" y="2097243"/>
            <a:ext cx="5079028" cy="3586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27000" dist="762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群組 21"/>
          <p:cNvGrpSpPr/>
          <p:nvPr/>
        </p:nvGrpSpPr>
        <p:grpSpPr>
          <a:xfrm>
            <a:off x="6640696" y="2465605"/>
            <a:ext cx="4281941" cy="2597540"/>
            <a:chOff x="6640696" y="2465605"/>
            <a:chExt cx="4281941" cy="2597540"/>
          </a:xfrm>
        </p:grpSpPr>
        <p:sp>
          <p:nvSpPr>
            <p:cNvPr id="6" name="矩形 5"/>
            <p:cNvSpPr/>
            <p:nvPr/>
          </p:nvSpPr>
          <p:spPr>
            <a:xfrm>
              <a:off x="6640696" y="4355259"/>
              <a:ext cx="395558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4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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</a:t>
              </a:r>
              <a:r>
                <a: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喜愛標籤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40696" y="2465605"/>
              <a:ext cx="426270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4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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</a:t>
              </a:r>
              <a:r>
                <a: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起始位置推薦</a:t>
              </a:r>
              <a:endPara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640696" y="3410432"/>
              <a:ext cx="42819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4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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相似</a:t>
              </a:r>
              <a:r>
                <a: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使用者瀏覽景點</a:t>
              </a:r>
              <a:endPara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63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66 2.22222E-6 L 3.12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3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11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56921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推薦景點功能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推薦相似景點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5398914" y="26894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推薦分類介紹</a:t>
            </a:r>
            <a:endParaRPr lang="zh-TW" altLang="en-US" dirty="0"/>
          </a:p>
        </p:txBody>
      </p:sp>
      <p:cxnSp>
        <p:nvCxnSpPr>
          <p:cNvPr id="33" name="直線接點 32"/>
          <p:cNvCxnSpPr/>
          <p:nvPr/>
        </p:nvCxnSpPr>
        <p:spPr>
          <a:xfrm>
            <a:off x="5516880" y="864150"/>
            <a:ext cx="2407920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461801"/>
            <a:ext cx="374114" cy="402349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2672086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8494729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6640696" y="2756061"/>
            <a:ext cx="4281941" cy="1652713"/>
            <a:chOff x="6640696" y="2756061"/>
            <a:chExt cx="4281941" cy="1652713"/>
          </a:xfrm>
        </p:grpSpPr>
        <p:sp>
          <p:nvSpPr>
            <p:cNvPr id="26" name="矩形 25"/>
            <p:cNvSpPr/>
            <p:nvPr/>
          </p:nvSpPr>
          <p:spPr>
            <a:xfrm>
              <a:off x="6640696" y="2756061"/>
              <a:ext cx="303159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4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</a:t>
              </a:r>
              <a:r>
                <a:rPr lang="zh-TW" altLang="en-US" sz="3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根據</a:t>
              </a:r>
              <a:r>
                <a: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景點標籤</a:t>
              </a:r>
              <a:endPara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640696" y="3700888"/>
              <a:ext cx="42819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4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</a:t>
              </a:r>
              <a:r>
                <a:rPr lang="zh-TW" altLang="en-US" sz="3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根據</a:t>
              </a:r>
              <a:r>
                <a: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景點標籤的組合</a:t>
              </a:r>
              <a:endPara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8" name="圖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34" y="2206941"/>
            <a:ext cx="5079028" cy="2991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27000" dist="762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006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專案時程：甘特圖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4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專案組織與分工</a:t>
              </a:r>
            </a:p>
          </p:txBody>
        </p:sp>
      </p:grpSp>
      <p:pic>
        <p:nvPicPr>
          <p:cNvPr id="71" name="圖片 70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13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800" b="0" dirty="0">
                <a:solidFill>
                  <a:schemeClr val="bg1">
                    <a:lumMod val="50000"/>
                  </a:schemeClr>
                </a:solidFill>
                <a:effectLst/>
              </a:rPr>
              <a:t>推薦分類介紹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5577274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423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>
            <a:off x="8165054" y="864150"/>
            <a:ext cx="378361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610" y="461801"/>
            <a:ext cx="374114" cy="40234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139292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甘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特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組織分工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6"/>
          <a:stretch/>
        </p:blipFill>
        <p:spPr>
          <a:xfrm>
            <a:off x="3381142" y="1339157"/>
            <a:ext cx="5816646" cy="5478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矩形 14"/>
          <p:cNvSpPr/>
          <p:nvPr/>
        </p:nvSpPr>
        <p:spPr>
          <a:xfrm>
            <a:off x="4324574" y="1388982"/>
            <a:ext cx="1964891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399415" y="1706504"/>
            <a:ext cx="3281084" cy="2887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157641" y="3028901"/>
            <a:ext cx="1538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0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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實際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天數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000" dirty="0">
                <a:solidFill>
                  <a:srgbClr val="ED7D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</a:t>
            </a:r>
            <a:r>
              <a:rPr lang="zh-TW" altLang="en-US" sz="2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58349" y="1388982"/>
            <a:ext cx="2669284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3399415" y="4593516"/>
            <a:ext cx="5228218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252280" y="1388982"/>
            <a:ext cx="764487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399415" y="5507916"/>
            <a:ext cx="5617352" cy="1309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2672086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8070682" y="2689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專案時程＆組織分工</a:t>
            </a:r>
          </a:p>
        </p:txBody>
      </p:sp>
    </p:spTree>
    <p:extLst>
      <p:ext uri="{BB962C8B-B14F-4D97-AF65-F5344CB8AC3E}">
        <p14:creationId xmlns:p14="http://schemas.microsoft.com/office/powerpoint/2010/main" val="365783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66 2.22222E-6 L 1.87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3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5" grpId="1" animBg="1"/>
      <p:bldP spid="16" grpId="0" animBg="1"/>
      <p:bldP spid="16" grpId="1" animBg="1"/>
      <p:bldP spid="8" grpId="0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14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8224691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甘特圖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 </a:t>
            </a:r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391261" y="2265957"/>
            <a:ext cx="11277027" cy="3171282"/>
            <a:chOff x="391261" y="2265957"/>
            <a:chExt cx="11277027" cy="3171282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261" y="2507226"/>
              <a:ext cx="11277027" cy="29300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字方塊 14"/>
            <p:cNvSpPr txBox="1"/>
            <p:nvPr/>
          </p:nvSpPr>
          <p:spPr>
            <a:xfrm>
              <a:off x="3849632" y="2265957"/>
              <a:ext cx="436028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Mar </a:t>
              </a:r>
              <a:r>
                <a:rPr lang="pt-BR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12, 2023 – Nov 27, 2023</a:t>
              </a: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6" name="橢圓 15"/>
          <p:cNvSpPr/>
          <p:nvPr/>
        </p:nvSpPr>
        <p:spPr>
          <a:xfrm>
            <a:off x="4594734" y="2825324"/>
            <a:ext cx="6822372" cy="26119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789227" y="3958682"/>
            <a:ext cx="3722360" cy="11820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988478" y="1803581"/>
            <a:ext cx="10446777" cy="4768511"/>
            <a:chOff x="988478" y="1803581"/>
            <a:chExt cx="10446777" cy="4768511"/>
          </a:xfrm>
        </p:grpSpPr>
        <p:grpSp>
          <p:nvGrpSpPr>
            <p:cNvPr id="22" name="群組 21"/>
            <p:cNvGrpSpPr/>
            <p:nvPr/>
          </p:nvGrpSpPr>
          <p:grpSpPr>
            <a:xfrm>
              <a:off x="988478" y="1803581"/>
              <a:ext cx="10446777" cy="4768511"/>
              <a:chOff x="988478" y="2086984"/>
              <a:chExt cx="10446777" cy="4768511"/>
            </a:xfrm>
          </p:grpSpPr>
          <p:pic>
            <p:nvPicPr>
              <p:cNvPr id="23" name="圖片 2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32"/>
              <a:stretch/>
            </p:blipFill>
            <p:spPr>
              <a:xfrm>
                <a:off x="4440348" y="2086984"/>
                <a:ext cx="6994907" cy="2413151"/>
              </a:xfrm>
              <a:prstGeom prst="rect">
                <a:avLst/>
              </a:prstGeom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8478" y="4447366"/>
                <a:ext cx="6950042" cy="2408129"/>
              </a:xfrm>
              <a:prstGeom prst="rect">
                <a:avLst/>
              </a:prstGeom>
            </p:spPr>
          </p:pic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892"/>
              <a:stretch/>
            </p:blipFill>
            <p:spPr>
              <a:xfrm>
                <a:off x="988478" y="2088336"/>
                <a:ext cx="3530092" cy="2411799"/>
              </a:xfrm>
              <a:prstGeom prst="rect">
                <a:avLst/>
              </a:prstGeom>
            </p:spPr>
          </p:pic>
        </p:grpSp>
        <p:sp>
          <p:nvSpPr>
            <p:cNvPr id="9" name="文字方塊 8"/>
            <p:cNvSpPr txBox="1"/>
            <p:nvPr/>
          </p:nvSpPr>
          <p:spPr>
            <a:xfrm>
              <a:off x="6181583" y="1916494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10946013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趙　晴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710928" y="1916494"/>
              <a:ext cx="174151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10946009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陳品茹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596767" y="1916494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10946010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劉姿妘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710928" y="4288799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10946029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李嘉羚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181583" y="4288799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10946003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吳宇晞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33" name="直線接點 32"/>
          <p:cNvCxnSpPr/>
          <p:nvPr/>
        </p:nvCxnSpPr>
        <p:spPr>
          <a:xfrm>
            <a:off x="8209917" y="864150"/>
            <a:ext cx="3688172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1610" y="461801"/>
            <a:ext cx="374114" cy="402349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2672086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5398914" y="26894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800" b="0" dirty="0">
                <a:solidFill>
                  <a:schemeClr val="bg1">
                    <a:lumMod val="50000"/>
                  </a:schemeClr>
                </a:solidFill>
                <a:effectLst/>
              </a:rPr>
              <a:t>推薦分類介紹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8070682" y="2689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專案時程＆組織分工</a:t>
            </a:r>
          </a:p>
        </p:txBody>
      </p:sp>
    </p:spTree>
    <p:extLst>
      <p:ext uri="{BB962C8B-B14F-4D97-AF65-F5344CB8AC3E}">
        <p14:creationId xmlns:p14="http://schemas.microsoft.com/office/powerpoint/2010/main" val="327926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783902" y="5475485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588015" y="3459655"/>
            <a:ext cx="71716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Souffriau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W.,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Vansteenwegen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Berghe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G., &amp; Van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Oudheusden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D.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multiconstraint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team orienteering problem with multiple time windows.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Transportation Science, 47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53-63. </a:t>
            </a:r>
          </a:p>
        </p:txBody>
      </p:sp>
      <p:sp>
        <p:nvSpPr>
          <p:cNvPr id="10" name="矩形 9"/>
          <p:cNvSpPr/>
          <p:nvPr/>
        </p:nvSpPr>
        <p:spPr>
          <a:xfrm>
            <a:off x="4588015" y="1643986"/>
            <a:ext cx="7171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Hyde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 F., &amp; Lawson, R.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2003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nature of independent travel.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Journal of travel research, 42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13-23. </a:t>
            </a:r>
          </a:p>
        </p:txBody>
      </p:sp>
      <p:sp>
        <p:nvSpPr>
          <p:cNvPr id="11" name="矩形 10"/>
          <p:cNvSpPr/>
          <p:nvPr/>
        </p:nvSpPr>
        <p:spPr>
          <a:xfrm>
            <a:off x="4588015" y="597652"/>
            <a:ext cx="71730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Deshpande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Karypis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2004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Item-based top-n recommendation algorithms.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ACM Transactions on Information Systems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TOIS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143-177. </a:t>
            </a:r>
          </a:p>
        </p:txBody>
      </p:sp>
      <p:sp>
        <p:nvSpPr>
          <p:cNvPr id="12" name="矩形 11"/>
          <p:cNvSpPr/>
          <p:nvPr/>
        </p:nvSpPr>
        <p:spPr>
          <a:xfrm>
            <a:off x="4588015" y="4875321"/>
            <a:ext cx="71716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C., Werner, D., Adam,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sp>
        <p:nvSpPr>
          <p:cNvPr id="13" name="矩形 12"/>
          <p:cNvSpPr/>
          <p:nvPr/>
        </p:nvSpPr>
        <p:spPr>
          <a:xfrm>
            <a:off x="4588015" y="2413321"/>
            <a:ext cx="7171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97732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08912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334865" y="5519883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～報告結束　謝謝大家～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02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795E361D-9413-4254-AA94-27C90436F983}" type="slidenum">
              <a:rPr lang="en-US" altLang="zh-TW" smtClean="0"/>
              <a:pPr/>
              <a:t>17</a:t>
            </a:fld>
            <a:endParaRPr 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2607804" y="1563527"/>
            <a:ext cx="1411389" cy="2285436"/>
            <a:chOff x="1585732" y="763928"/>
            <a:chExt cx="957733" cy="2285436"/>
          </a:xfrm>
        </p:grpSpPr>
        <p:sp>
          <p:nvSpPr>
            <p:cNvPr id="4" name="文字方塊 3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" name="直線接點 5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666" y="2803818"/>
            <a:ext cx="747868" cy="804311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系統展示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系統展示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09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1.11111E-6 L 0.0388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/>
          <p:cNvGrpSpPr/>
          <p:nvPr/>
        </p:nvGrpSpPr>
        <p:grpSpPr>
          <a:xfrm>
            <a:off x="1099594" y="412593"/>
            <a:ext cx="4282633" cy="1639105"/>
            <a:chOff x="1585732" y="763928"/>
            <a:chExt cx="3854366" cy="1639105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43603" y="833373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85732" y="763928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85732" y="2135323"/>
            <a:ext cx="3842794" cy="1085111"/>
            <a:chOff x="1585732" y="2490214"/>
            <a:chExt cx="3842794" cy="1085111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32031" y="2559662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85732" y="2490214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578737" y="941265"/>
            <a:ext cx="232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前言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578737" y="2303632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可行性分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析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5578737" y="3665999"/>
            <a:ext cx="5377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薦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分類介紹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578736" y="5028366"/>
            <a:ext cx="5300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時程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840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9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499" y="4538390"/>
              <a:ext cx="31891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4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72086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59788" y="268940"/>
            <a:ext cx="2427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推薦分類介紹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494729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5269822" y="1524139"/>
            <a:ext cx="2328238" cy="4142317"/>
            <a:chOff x="3249356" y="1109484"/>
            <a:chExt cx="2328238" cy="4142317"/>
          </a:xfrm>
        </p:grpSpPr>
        <p:grpSp>
          <p:nvGrpSpPr>
            <p:cNvPr id="11" name="群組 10"/>
            <p:cNvGrpSpPr/>
            <p:nvPr/>
          </p:nvGrpSpPr>
          <p:grpSpPr>
            <a:xfrm>
              <a:off x="3249356" y="1109484"/>
              <a:ext cx="2328238" cy="3282547"/>
              <a:chOff x="6613248" y="1109484"/>
              <a:chExt cx="2328238" cy="3282547"/>
            </a:xfrm>
          </p:grpSpPr>
          <p:grpSp>
            <p:nvGrpSpPr>
              <p:cNvPr id="13" name="群組 12"/>
              <p:cNvGrpSpPr/>
              <p:nvPr/>
            </p:nvGrpSpPr>
            <p:grpSpPr>
              <a:xfrm>
                <a:off x="6988562" y="1109484"/>
                <a:ext cx="1952924" cy="1961643"/>
                <a:chOff x="9180117" y="1109484"/>
                <a:chExt cx="1952924" cy="1961643"/>
              </a:xfrm>
            </p:grpSpPr>
            <p:pic>
              <p:nvPicPr>
                <p:cNvPr id="15" name="圖片 1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89778" l="0" r="93750">
                              <a14:foregroundMark x1="40179" y1="80444" x2="40179" y2="80444"/>
                              <a14:foregroundMark x1="24554" y1="85778" x2="24554" y2="85778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80117" y="1109484"/>
                  <a:ext cx="1952924" cy="1961643"/>
                </a:xfrm>
                <a:prstGeom prst="rect">
                  <a:avLst/>
                </a:prstGeom>
              </p:spPr>
            </p:pic>
            <p:pic>
              <p:nvPicPr>
                <p:cNvPr id="16" name="圖片 15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4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82" t="21491" r="18994" b="6002"/>
                <a:stretch/>
              </p:blipFill>
              <p:spPr>
                <a:xfrm>
                  <a:off x="9859541" y="1507926"/>
                  <a:ext cx="594076" cy="743634"/>
                </a:xfrm>
                <a:prstGeom prst="rect">
                  <a:avLst/>
                </a:prstGeom>
              </p:spPr>
            </p:pic>
          </p:grpSp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3248" y="2457017"/>
                <a:ext cx="1351776" cy="1935014"/>
              </a:xfrm>
              <a:prstGeom prst="rect">
                <a:avLst/>
              </a:prstGeom>
            </p:spPr>
          </p:pic>
        </p:grpSp>
        <p:sp>
          <p:nvSpPr>
            <p:cNvPr id="12" name="文字方塊 11"/>
            <p:cNvSpPr txBox="1"/>
            <p:nvPr/>
          </p:nvSpPr>
          <p:spPr>
            <a:xfrm>
              <a:off x="3294302" y="466702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個性化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1265622" y="2421214"/>
            <a:ext cx="2328403" cy="3232838"/>
            <a:chOff x="2675070" y="2144797"/>
            <a:chExt cx="2328403" cy="3232838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070" y="2144797"/>
              <a:ext cx="2328403" cy="2328403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2926201" y="479286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資訊龐大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8351299" y="2340664"/>
            <a:ext cx="2289981" cy="3288284"/>
            <a:chOff x="9760747" y="2064247"/>
            <a:chExt cx="2289981" cy="3288284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7838" b="8106"/>
            <a:stretch/>
          </p:blipFill>
          <p:spPr>
            <a:xfrm>
              <a:off x="9760747" y="2064247"/>
              <a:ext cx="2289981" cy="2489502"/>
            </a:xfrm>
            <a:prstGeom prst="rect">
              <a:avLst/>
            </a:prstGeom>
            <a:effectLst>
              <a:outerShdw blurRad="88900" dist="63500" dir="2400000" sx="102000" sy="102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文字方塊 21"/>
            <p:cNvSpPr txBox="1"/>
            <p:nvPr/>
          </p:nvSpPr>
          <p:spPr>
            <a:xfrm>
              <a:off x="9992667" y="476775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規劃簡單</a:t>
              </a:r>
            </a:p>
          </p:txBody>
        </p:sp>
      </p:grpSp>
      <p:sp>
        <p:nvSpPr>
          <p:cNvPr id="23" name="加號 22"/>
          <p:cNvSpPr/>
          <p:nvPr/>
        </p:nvSpPr>
        <p:spPr>
          <a:xfrm>
            <a:off x="3733493" y="3064657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加號 23"/>
          <p:cNvSpPr/>
          <p:nvPr/>
        </p:nvSpPr>
        <p:spPr>
          <a:xfrm>
            <a:off x="7000169" y="3064657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0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41 2.22222E-6 L -2.70833E-6 2.22222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5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目的與目標</a:t>
            </a:r>
          </a:p>
        </p:txBody>
      </p:sp>
      <p:grpSp>
        <p:nvGrpSpPr>
          <p:cNvPr id="69" name="群組 68"/>
          <p:cNvGrpSpPr/>
          <p:nvPr/>
        </p:nvGrpSpPr>
        <p:grpSpPr>
          <a:xfrm>
            <a:off x="342549" y="3495364"/>
            <a:ext cx="2691511" cy="2913469"/>
            <a:chOff x="342549" y="3495364"/>
            <a:chExt cx="2691511" cy="2913469"/>
          </a:xfrm>
        </p:grpSpPr>
        <p:cxnSp>
          <p:nvCxnSpPr>
            <p:cNvPr id="64" name="直線接點 63"/>
            <p:cNvCxnSpPr/>
            <p:nvPr/>
          </p:nvCxnSpPr>
          <p:spPr>
            <a:xfrm flipV="1">
              <a:off x="1484835" y="3495364"/>
              <a:ext cx="1549225" cy="8070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群組 59"/>
            <p:cNvGrpSpPr/>
            <p:nvPr/>
          </p:nvGrpSpPr>
          <p:grpSpPr>
            <a:xfrm>
              <a:off x="342549" y="4608258"/>
              <a:ext cx="1449031" cy="1800575"/>
              <a:chOff x="7616775" y="62476"/>
              <a:chExt cx="1449031" cy="1800575"/>
            </a:xfrm>
          </p:grpSpPr>
          <p:grpSp>
            <p:nvGrpSpPr>
              <p:cNvPr id="51" name="群組 50"/>
              <p:cNvGrpSpPr/>
              <p:nvPr/>
            </p:nvGrpSpPr>
            <p:grpSpPr>
              <a:xfrm>
                <a:off x="7616775" y="62476"/>
                <a:ext cx="1362094" cy="1305055"/>
                <a:chOff x="7616775" y="62476"/>
                <a:chExt cx="1362094" cy="1305055"/>
              </a:xfrm>
            </p:grpSpPr>
            <p:grpSp>
              <p:nvGrpSpPr>
                <p:cNvPr id="52" name="群組 51"/>
                <p:cNvGrpSpPr/>
                <p:nvPr/>
              </p:nvGrpSpPr>
              <p:grpSpPr>
                <a:xfrm>
                  <a:off x="7926468" y="62476"/>
                  <a:ext cx="1052401" cy="1052401"/>
                  <a:chOff x="3037178" y="3942743"/>
                  <a:chExt cx="1269139" cy="1269139"/>
                </a:xfrm>
              </p:grpSpPr>
              <p:sp>
                <p:nvSpPr>
                  <p:cNvPr id="54" name="淚滴形 53"/>
                  <p:cNvSpPr/>
                  <p:nvPr/>
                </p:nvSpPr>
                <p:spPr>
                  <a:xfrm rot="8081641">
                    <a:off x="3037178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5" name="橢圓 54"/>
                  <p:cNvSpPr/>
                  <p:nvPr/>
                </p:nvSpPr>
                <p:spPr>
                  <a:xfrm>
                    <a:off x="3302255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pic>
              <p:nvPicPr>
                <p:cNvPr id="53" name="圖片 52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014" t="28669" r="18208" b="16219"/>
                <a:stretch/>
              </p:blipFill>
              <p:spPr>
                <a:xfrm flipH="1">
                  <a:off x="7616775" y="723709"/>
                  <a:ext cx="674974" cy="643822"/>
                </a:xfrm>
                <a:prstGeom prst="rect">
                  <a:avLst/>
                </a:prstGeom>
              </p:spPr>
            </p:pic>
          </p:grpSp>
          <p:sp>
            <p:nvSpPr>
              <p:cNvPr id="56" name="文字方塊 55"/>
              <p:cNvSpPr txBox="1"/>
              <p:nvPr/>
            </p:nvSpPr>
            <p:spPr>
              <a:xfrm>
                <a:off x="7650034" y="1401386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選擇景點</a:t>
                </a:r>
              </a:p>
            </p:txBody>
          </p:sp>
        </p:grpSp>
      </p:grpSp>
      <p:grpSp>
        <p:nvGrpSpPr>
          <p:cNvPr id="70" name="群組 69"/>
          <p:cNvGrpSpPr/>
          <p:nvPr/>
        </p:nvGrpSpPr>
        <p:grpSpPr>
          <a:xfrm>
            <a:off x="2254767" y="3532982"/>
            <a:ext cx="1490404" cy="2875851"/>
            <a:chOff x="2254767" y="3532982"/>
            <a:chExt cx="1490404" cy="2875851"/>
          </a:xfrm>
        </p:grpSpPr>
        <p:cxnSp>
          <p:nvCxnSpPr>
            <p:cNvPr id="66" name="直線接點 65"/>
            <p:cNvCxnSpPr/>
            <p:nvPr/>
          </p:nvCxnSpPr>
          <p:spPr>
            <a:xfrm flipH="1" flipV="1">
              <a:off x="3076752" y="3532982"/>
              <a:ext cx="1" cy="7694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/>
            <p:cNvGrpSpPr/>
            <p:nvPr/>
          </p:nvGrpSpPr>
          <p:grpSpPr>
            <a:xfrm>
              <a:off x="2254767" y="4521541"/>
              <a:ext cx="1490404" cy="1887292"/>
              <a:chOff x="7633887" y="2191111"/>
              <a:chExt cx="1490404" cy="1887292"/>
            </a:xfrm>
          </p:grpSpPr>
          <p:grpSp>
            <p:nvGrpSpPr>
              <p:cNvPr id="33" name="群組 32"/>
              <p:cNvGrpSpPr/>
              <p:nvPr/>
            </p:nvGrpSpPr>
            <p:grpSpPr>
              <a:xfrm>
                <a:off x="7633887" y="2191111"/>
                <a:ext cx="1344982" cy="1344919"/>
                <a:chOff x="7633887" y="61588"/>
                <a:chExt cx="1344982" cy="1344919"/>
              </a:xfrm>
            </p:grpSpPr>
            <p:grpSp>
              <p:nvGrpSpPr>
                <p:cNvPr id="34" name="群組 33"/>
                <p:cNvGrpSpPr/>
                <p:nvPr/>
              </p:nvGrpSpPr>
              <p:grpSpPr>
                <a:xfrm>
                  <a:off x="7926468" y="61588"/>
                  <a:ext cx="1052401" cy="1052401"/>
                  <a:chOff x="3037178" y="3942743"/>
                  <a:chExt cx="1269139" cy="1269139"/>
                </a:xfrm>
              </p:grpSpPr>
              <p:sp>
                <p:nvSpPr>
                  <p:cNvPr id="38" name="淚滴形 37"/>
                  <p:cNvSpPr/>
                  <p:nvPr/>
                </p:nvSpPr>
                <p:spPr>
                  <a:xfrm rot="8081641">
                    <a:off x="3037178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9" name="橢圓 38"/>
                  <p:cNvSpPr/>
                  <p:nvPr/>
                </p:nvSpPr>
                <p:spPr>
                  <a:xfrm>
                    <a:off x="3302255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36" name="心形 35"/>
                <p:cNvSpPr/>
                <p:nvPr/>
              </p:nvSpPr>
              <p:spPr>
                <a:xfrm flipH="1">
                  <a:off x="7633887" y="853445"/>
                  <a:ext cx="657862" cy="553062"/>
                </a:xfrm>
                <a:prstGeom prst="hear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57" name="文字方塊 56"/>
              <p:cNvSpPr txBox="1"/>
              <p:nvPr/>
            </p:nvSpPr>
            <p:spPr>
              <a:xfrm>
                <a:off x="7708519" y="3616738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收</a:t>
                </a:r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藏</a:t>
                </a:r>
                <a:r>
                  <a:rPr lang="zh-TW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景</a:t>
                </a:r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點</a:t>
                </a:r>
              </a:p>
            </p:txBody>
          </p:sp>
        </p:grpSp>
      </p:grpSp>
      <p:grpSp>
        <p:nvGrpSpPr>
          <p:cNvPr id="71" name="群組 70"/>
          <p:cNvGrpSpPr/>
          <p:nvPr/>
        </p:nvGrpSpPr>
        <p:grpSpPr>
          <a:xfrm>
            <a:off x="3364154" y="3495364"/>
            <a:ext cx="2688425" cy="2913469"/>
            <a:chOff x="3364154" y="3495364"/>
            <a:chExt cx="2688425" cy="2913469"/>
          </a:xfrm>
        </p:grpSpPr>
        <p:cxnSp>
          <p:nvCxnSpPr>
            <p:cNvPr id="65" name="直線接點 64"/>
            <p:cNvCxnSpPr/>
            <p:nvPr/>
          </p:nvCxnSpPr>
          <p:spPr>
            <a:xfrm flipH="1" flipV="1">
              <a:off x="3364154" y="3495364"/>
              <a:ext cx="1549225" cy="8070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群組 61"/>
            <p:cNvGrpSpPr/>
            <p:nvPr/>
          </p:nvGrpSpPr>
          <p:grpSpPr>
            <a:xfrm>
              <a:off x="4021254" y="4533058"/>
              <a:ext cx="2031325" cy="1875775"/>
              <a:chOff x="7349446" y="4312000"/>
              <a:chExt cx="2031325" cy="1875775"/>
            </a:xfrm>
          </p:grpSpPr>
          <p:sp>
            <p:nvSpPr>
              <p:cNvPr id="58" name="文字方塊 57"/>
              <p:cNvSpPr txBox="1"/>
              <p:nvPr/>
            </p:nvSpPr>
            <p:spPr>
              <a:xfrm>
                <a:off x="7349446" y="5726110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推薦相似景點</a:t>
                </a:r>
              </a:p>
            </p:txBody>
          </p:sp>
          <p:grpSp>
            <p:nvGrpSpPr>
              <p:cNvPr id="59" name="群組 58"/>
              <p:cNvGrpSpPr/>
              <p:nvPr/>
            </p:nvGrpSpPr>
            <p:grpSpPr>
              <a:xfrm>
                <a:off x="7451098" y="4312000"/>
                <a:ext cx="1477531" cy="1357332"/>
                <a:chOff x="7451098" y="4312000"/>
                <a:chExt cx="1477531" cy="1357332"/>
              </a:xfrm>
            </p:grpSpPr>
            <p:grpSp>
              <p:nvGrpSpPr>
                <p:cNvPr id="45" name="群組 44"/>
                <p:cNvGrpSpPr/>
                <p:nvPr/>
              </p:nvGrpSpPr>
              <p:grpSpPr>
                <a:xfrm>
                  <a:off x="7876228" y="4312000"/>
                  <a:ext cx="1052401" cy="1052401"/>
                  <a:chOff x="2976593" y="3942743"/>
                  <a:chExt cx="1269139" cy="1269139"/>
                </a:xfrm>
              </p:grpSpPr>
              <p:sp>
                <p:nvSpPr>
                  <p:cNvPr id="49" name="淚滴形 48"/>
                  <p:cNvSpPr/>
                  <p:nvPr/>
                </p:nvSpPr>
                <p:spPr>
                  <a:xfrm rot="8081641">
                    <a:off x="2976593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橢圓 49"/>
                  <p:cNvSpPr/>
                  <p:nvPr/>
                </p:nvSpPr>
                <p:spPr>
                  <a:xfrm>
                    <a:off x="3241668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40" name="群組 39"/>
                <p:cNvGrpSpPr/>
                <p:nvPr/>
              </p:nvGrpSpPr>
              <p:grpSpPr>
                <a:xfrm>
                  <a:off x="7451098" y="4863556"/>
                  <a:ext cx="960795" cy="805776"/>
                  <a:chOff x="6326733" y="4489769"/>
                  <a:chExt cx="960795" cy="805776"/>
                </a:xfrm>
              </p:grpSpPr>
              <p:sp>
                <p:nvSpPr>
                  <p:cNvPr id="41" name="等於 40"/>
                  <p:cNvSpPr/>
                  <p:nvPr/>
                </p:nvSpPr>
                <p:spPr>
                  <a:xfrm>
                    <a:off x="6326733" y="4594861"/>
                    <a:ext cx="960795" cy="595592"/>
                  </a:xfrm>
                  <a:prstGeom prst="mathEqual">
                    <a:avLst>
                      <a:gd name="adj1" fmla="val 23520"/>
                      <a:gd name="adj2" fmla="val 19691"/>
                    </a:avLst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" name="橢圓 41"/>
                  <p:cNvSpPr/>
                  <p:nvPr/>
                </p:nvSpPr>
                <p:spPr>
                  <a:xfrm>
                    <a:off x="6469897" y="4489769"/>
                    <a:ext cx="167640" cy="1676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橢圓 42"/>
                  <p:cNvSpPr/>
                  <p:nvPr/>
                </p:nvSpPr>
                <p:spPr>
                  <a:xfrm>
                    <a:off x="6980188" y="5127905"/>
                    <a:ext cx="167640" cy="1676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</p:grpSp>
      </p:grpSp>
      <p:grpSp>
        <p:nvGrpSpPr>
          <p:cNvPr id="12" name="群組 11"/>
          <p:cNvGrpSpPr/>
          <p:nvPr/>
        </p:nvGrpSpPr>
        <p:grpSpPr>
          <a:xfrm>
            <a:off x="2427754" y="1979912"/>
            <a:ext cx="1599540" cy="1924641"/>
            <a:chOff x="2482861" y="4051026"/>
            <a:chExt cx="1666096" cy="2004725"/>
          </a:xfrm>
        </p:grpSpPr>
        <p:grpSp>
          <p:nvGrpSpPr>
            <p:cNvPr id="13" name="群組 12"/>
            <p:cNvGrpSpPr/>
            <p:nvPr/>
          </p:nvGrpSpPr>
          <p:grpSpPr>
            <a:xfrm>
              <a:off x="2841266" y="4051026"/>
              <a:ext cx="1307691" cy="1307691"/>
              <a:chOff x="5230761" y="2202426"/>
              <a:chExt cx="1592826" cy="1592826"/>
            </a:xfrm>
          </p:grpSpPr>
          <p:sp>
            <p:nvSpPr>
              <p:cNvPr id="15" name="淚滴形 14"/>
              <p:cNvSpPr/>
              <p:nvPr/>
            </p:nvSpPr>
            <p:spPr>
              <a:xfrm rot="8081641">
                <a:off x="5230761" y="2202426"/>
                <a:ext cx="1592826" cy="1592826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5563444" y="2535109"/>
                <a:ext cx="927460" cy="9274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1291" b="100000" l="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0" t="31541"/>
            <a:stretch/>
          </p:blipFill>
          <p:spPr>
            <a:xfrm rot="20870337">
              <a:off x="2482861" y="4654655"/>
              <a:ext cx="1267007" cy="1401096"/>
            </a:xfrm>
            <a:prstGeom prst="rect">
              <a:avLst/>
            </a:prstGeom>
          </p:spPr>
        </p:pic>
      </p:grpSp>
      <p:grpSp>
        <p:nvGrpSpPr>
          <p:cNvPr id="73" name="群組 72"/>
          <p:cNvGrpSpPr/>
          <p:nvPr/>
        </p:nvGrpSpPr>
        <p:grpSpPr>
          <a:xfrm>
            <a:off x="6293617" y="1764254"/>
            <a:ext cx="1838374" cy="2753299"/>
            <a:chOff x="6076312" y="1764254"/>
            <a:chExt cx="1838374" cy="2753299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17723" y="1764254"/>
              <a:ext cx="1796963" cy="2257161"/>
            </a:xfrm>
            <a:prstGeom prst="rect">
              <a:avLst/>
            </a:prstGeom>
          </p:spPr>
        </p:pic>
        <p:sp>
          <p:nvSpPr>
            <p:cNvPr id="72" name="文字方塊 71"/>
            <p:cNvSpPr txBox="1"/>
            <p:nvPr/>
          </p:nvSpPr>
          <p:spPr>
            <a:xfrm>
              <a:off x="6076312" y="405588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人潮資訊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5" name="群組 74"/>
          <p:cNvGrpSpPr/>
          <p:nvPr/>
        </p:nvGrpSpPr>
        <p:grpSpPr>
          <a:xfrm>
            <a:off x="9794005" y="1881872"/>
            <a:ext cx="1266405" cy="2635681"/>
            <a:chOff x="9794005" y="1881872"/>
            <a:chExt cx="1266405" cy="2635681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9794005" y="1881872"/>
              <a:ext cx="1266405" cy="2022681"/>
            </a:xfrm>
            <a:prstGeom prst="rect">
              <a:avLst/>
            </a:prstGeom>
          </p:spPr>
        </p:pic>
        <p:sp>
          <p:nvSpPr>
            <p:cNvPr id="74" name="文字方塊 73"/>
            <p:cNvSpPr txBox="1"/>
            <p:nvPr/>
          </p:nvSpPr>
          <p:spPr>
            <a:xfrm>
              <a:off x="10027097" y="405588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導航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9"/>
          <a:stretch/>
        </p:blipFill>
        <p:spPr>
          <a:xfrm>
            <a:off x="203113" y="1452149"/>
            <a:ext cx="2017100" cy="2784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/>
          <a:stretch/>
        </p:blipFill>
        <p:spPr>
          <a:xfrm>
            <a:off x="6089168" y="3932903"/>
            <a:ext cx="2025038" cy="2800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7"/>
          <a:stretch/>
        </p:blipFill>
        <p:spPr>
          <a:xfrm>
            <a:off x="4083163" y="1642676"/>
            <a:ext cx="2108229" cy="25767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6" t="8746" r="6402" b="8530"/>
          <a:stretch/>
        </p:blipFill>
        <p:spPr>
          <a:xfrm>
            <a:off x="8257842" y="3932950"/>
            <a:ext cx="1752795" cy="2801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22" name="矩形 21"/>
          <p:cNvSpPr/>
          <p:nvPr/>
        </p:nvSpPr>
        <p:spPr>
          <a:xfrm>
            <a:off x="4266070" y="1881872"/>
            <a:ext cx="1210498" cy="14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4266070" y="2836377"/>
            <a:ext cx="1210498" cy="14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4266070" y="3805565"/>
            <a:ext cx="1210498" cy="14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8510093" y="4987471"/>
            <a:ext cx="291070" cy="735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9582262" y="4987471"/>
            <a:ext cx="291070" cy="735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/>
          <p:cNvSpPr txBox="1"/>
          <p:nvPr/>
        </p:nvSpPr>
        <p:spPr>
          <a:xfrm>
            <a:off x="2672086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78" name="文字方塊 77"/>
          <p:cNvSpPr txBox="1"/>
          <p:nvPr/>
        </p:nvSpPr>
        <p:spPr>
          <a:xfrm>
            <a:off x="5359788" y="268940"/>
            <a:ext cx="2427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推薦分類介紹</a:t>
            </a:r>
            <a:endParaRPr lang="zh-TW" altLang="en-US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8494729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125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63" grpId="0" animBg="1"/>
      <p:bldP spid="63" grpId="1" animBg="1"/>
      <p:bldP spid="67" grpId="0" animBg="1"/>
      <p:bldP spid="67" grpId="1" animBg="1"/>
      <p:bldP spid="68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</p:grpSp>
      <p:pic>
        <p:nvPicPr>
          <p:cNvPr id="44" name="圖片 43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00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277192" y="1894575"/>
            <a:ext cx="6248568" cy="1487206"/>
            <a:chOff x="4571832" y="1789029"/>
            <a:chExt cx="6248568" cy="1487206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615124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8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71832" y="1789029"/>
              <a:ext cx="616820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86500" y="3904623"/>
              <a:ext cx="28223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技術可行性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系統特色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787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1.11111E-6 L 0.0388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7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61470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系統特色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/>
          <p:nvPr/>
        </p:nvPicPr>
        <p:blipFill rotWithShape="1">
          <a:blip r:embed="rId3"/>
          <a:srcRect t="4077"/>
          <a:stretch/>
        </p:blipFill>
        <p:spPr bwMode="auto">
          <a:xfrm>
            <a:off x="6039596" y="1047353"/>
            <a:ext cx="4504039" cy="56954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3" y="1933046"/>
            <a:ext cx="5345353" cy="3126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矩形 13"/>
          <p:cNvSpPr/>
          <p:nvPr/>
        </p:nvSpPr>
        <p:spPr>
          <a:xfrm>
            <a:off x="198721" y="5932165"/>
            <a:ext cx="5786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  <p:sp>
        <p:nvSpPr>
          <p:cNvPr id="23" name="矩形 22"/>
          <p:cNvSpPr/>
          <p:nvPr/>
        </p:nvSpPr>
        <p:spPr>
          <a:xfrm>
            <a:off x="6039598" y="1047353"/>
            <a:ext cx="4504038" cy="1232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9645542" y="1560316"/>
            <a:ext cx="233910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選擇或輸入景點</a:t>
            </a:r>
          </a:p>
        </p:txBody>
      </p:sp>
      <p:sp>
        <p:nvSpPr>
          <p:cNvPr id="25" name="矩形 24"/>
          <p:cNvSpPr/>
          <p:nvPr/>
        </p:nvSpPr>
        <p:spPr>
          <a:xfrm>
            <a:off x="6039596" y="2277174"/>
            <a:ext cx="4504040" cy="917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9394515" y="2595717"/>
            <a:ext cx="2646878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是否選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擇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相似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</a:p>
        </p:txBody>
      </p:sp>
      <p:sp>
        <p:nvSpPr>
          <p:cNvPr id="27" name="矩形 26"/>
          <p:cNvSpPr/>
          <p:nvPr/>
        </p:nvSpPr>
        <p:spPr>
          <a:xfrm>
            <a:off x="6039596" y="3195020"/>
            <a:ext cx="4504040" cy="2122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9645542" y="4256174"/>
            <a:ext cx="233910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選擇機率最大者</a:t>
            </a:r>
          </a:p>
        </p:txBody>
      </p:sp>
      <p:sp>
        <p:nvSpPr>
          <p:cNvPr id="29" name="矩形 28"/>
          <p:cNvSpPr/>
          <p:nvPr/>
        </p:nvSpPr>
        <p:spPr>
          <a:xfrm>
            <a:off x="6039596" y="5317329"/>
            <a:ext cx="1609091" cy="142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7703233" y="5681633"/>
            <a:ext cx="141577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推薦結果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359788" y="268940"/>
            <a:ext cx="2427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推薦分類介紹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8494729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12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72 2.22222E-6 L -2.08333E-7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8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61470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3" name="群組 52"/>
          <p:cNvGrpSpPr/>
          <p:nvPr/>
        </p:nvGrpSpPr>
        <p:grpSpPr>
          <a:xfrm>
            <a:off x="902484" y="1887976"/>
            <a:ext cx="3377425" cy="673456"/>
            <a:chOff x="590512" y="1887976"/>
            <a:chExt cx="3377425" cy="673456"/>
          </a:xfrm>
        </p:grpSpPr>
        <p:grpSp>
          <p:nvGrpSpPr>
            <p:cNvPr id="16" name="1"/>
            <p:cNvGrpSpPr/>
            <p:nvPr/>
          </p:nvGrpSpPr>
          <p:grpSpPr>
            <a:xfrm>
              <a:off x="590512" y="1887976"/>
              <a:ext cx="482012" cy="617048"/>
              <a:chOff x="2233786" y="2393586"/>
              <a:chExt cx="482012" cy="617048"/>
            </a:xfrm>
          </p:grpSpPr>
          <p:sp>
            <p:nvSpPr>
              <p:cNvPr id="10" name="橢圓 9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13" name="文字方塊 12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4" name="文字方塊 13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2" name="文字方塊 41"/>
            <p:cNvSpPr txBox="1"/>
            <p:nvPr/>
          </p:nvSpPr>
          <p:spPr>
            <a:xfrm>
              <a:off x="1321059" y="1976657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結合人潮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902484" y="3469351"/>
            <a:ext cx="3377425" cy="700414"/>
            <a:chOff x="590512" y="3469351"/>
            <a:chExt cx="3377425" cy="700414"/>
          </a:xfrm>
        </p:grpSpPr>
        <p:grpSp>
          <p:nvGrpSpPr>
            <p:cNvPr id="17" name="2"/>
            <p:cNvGrpSpPr/>
            <p:nvPr/>
          </p:nvGrpSpPr>
          <p:grpSpPr>
            <a:xfrm>
              <a:off x="590512" y="3469351"/>
              <a:ext cx="482012" cy="617048"/>
              <a:chOff x="2233786" y="2393586"/>
              <a:chExt cx="482012" cy="617048"/>
            </a:xfrm>
          </p:grpSpPr>
          <p:sp>
            <p:nvSpPr>
              <p:cNvPr id="18" name="橢圓 1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9" name="群組 18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20" name="文字方塊 19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3" name="文字方塊 42"/>
            <p:cNvSpPr txBox="1"/>
            <p:nvPr/>
          </p:nvSpPr>
          <p:spPr>
            <a:xfrm>
              <a:off x="1321059" y="358499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提供天氣參考</a:t>
              </a: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902484" y="5050725"/>
            <a:ext cx="5429269" cy="700414"/>
            <a:chOff x="590512" y="5050725"/>
            <a:chExt cx="5429269" cy="700414"/>
          </a:xfrm>
        </p:grpSpPr>
        <p:grpSp>
          <p:nvGrpSpPr>
            <p:cNvPr id="22" name="3"/>
            <p:cNvGrpSpPr/>
            <p:nvPr/>
          </p:nvGrpSpPr>
          <p:grpSpPr>
            <a:xfrm>
              <a:off x="590512" y="5050725"/>
              <a:ext cx="482012" cy="617048"/>
              <a:chOff x="2233786" y="2393586"/>
              <a:chExt cx="482012" cy="617048"/>
            </a:xfrm>
          </p:grpSpPr>
          <p:sp>
            <p:nvSpPr>
              <p:cNvPr id="23" name="橢圓 22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4" name="群組 23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25" name="文字方塊 24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6" name="文字方塊 25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4" name="文字方塊 43"/>
            <p:cNvSpPr txBox="1"/>
            <p:nvPr/>
          </p:nvSpPr>
          <p:spPr>
            <a:xfrm>
              <a:off x="1321059" y="5166364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結合景點推薦與導航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6401216" y="1909492"/>
            <a:ext cx="5390036" cy="651940"/>
            <a:chOff x="6089244" y="1909492"/>
            <a:chExt cx="5390036" cy="651940"/>
          </a:xfrm>
        </p:grpSpPr>
        <p:grpSp>
          <p:nvGrpSpPr>
            <p:cNvPr id="27" name="4"/>
            <p:cNvGrpSpPr/>
            <p:nvPr/>
          </p:nvGrpSpPr>
          <p:grpSpPr>
            <a:xfrm>
              <a:off x="6089244" y="1909492"/>
              <a:ext cx="492770" cy="617048"/>
              <a:chOff x="2223028" y="2415102"/>
              <a:chExt cx="492770" cy="617048"/>
            </a:xfrm>
          </p:grpSpPr>
          <p:sp>
            <p:nvSpPr>
              <p:cNvPr id="28" name="橢圓 2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9" name="群組 28"/>
              <p:cNvGrpSpPr/>
              <p:nvPr/>
            </p:nvGrpSpPr>
            <p:grpSpPr>
              <a:xfrm>
                <a:off x="2223028" y="2415102"/>
                <a:ext cx="462199" cy="617048"/>
                <a:chOff x="3232024" y="2415549"/>
                <a:chExt cx="462199" cy="617048"/>
              </a:xfrm>
            </p:grpSpPr>
            <p:sp>
              <p:nvSpPr>
                <p:cNvPr id="30" name="文字方塊 29"/>
                <p:cNvSpPr txBox="1"/>
                <p:nvPr/>
              </p:nvSpPr>
              <p:spPr>
                <a:xfrm>
                  <a:off x="3264297" y="2447822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1" name="文字方塊 30"/>
                <p:cNvSpPr txBox="1"/>
                <p:nvPr/>
              </p:nvSpPr>
              <p:spPr>
                <a:xfrm>
                  <a:off x="3232024" y="2415549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5" name="文字方塊 44"/>
            <p:cNvSpPr txBox="1"/>
            <p:nvPr/>
          </p:nvSpPr>
          <p:spPr>
            <a:xfrm>
              <a:off x="6780558" y="1976657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依照類似使用者喜好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6411974" y="3469351"/>
            <a:ext cx="4148172" cy="700414"/>
            <a:chOff x="6100002" y="3469351"/>
            <a:chExt cx="4148172" cy="700414"/>
          </a:xfrm>
        </p:grpSpPr>
        <p:grpSp>
          <p:nvGrpSpPr>
            <p:cNvPr id="32" name="5"/>
            <p:cNvGrpSpPr/>
            <p:nvPr/>
          </p:nvGrpSpPr>
          <p:grpSpPr>
            <a:xfrm>
              <a:off x="6100002" y="3469351"/>
              <a:ext cx="482012" cy="617048"/>
              <a:chOff x="2233786" y="2393586"/>
              <a:chExt cx="482012" cy="617048"/>
            </a:xfrm>
          </p:grpSpPr>
          <p:sp>
            <p:nvSpPr>
              <p:cNvPr id="33" name="橢圓 32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CD0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4" name="群組 33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35" name="文字方塊 34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</a:t>
                  </a:r>
                </a:p>
              </p:txBody>
            </p:sp>
            <p:sp>
              <p:nvSpPr>
                <p:cNvPr id="36" name="文字方塊 35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6" name="文字方塊 45"/>
            <p:cNvSpPr txBox="1"/>
            <p:nvPr/>
          </p:nvSpPr>
          <p:spPr>
            <a:xfrm>
              <a:off x="6780558" y="3584990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排序景點較佳順序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6411974" y="5050725"/>
            <a:ext cx="4148172" cy="700414"/>
            <a:chOff x="6100002" y="5050725"/>
            <a:chExt cx="4148172" cy="700414"/>
          </a:xfrm>
        </p:grpSpPr>
        <p:grpSp>
          <p:nvGrpSpPr>
            <p:cNvPr id="37" name="6"/>
            <p:cNvGrpSpPr/>
            <p:nvPr/>
          </p:nvGrpSpPr>
          <p:grpSpPr>
            <a:xfrm>
              <a:off x="6100002" y="5050725"/>
              <a:ext cx="482012" cy="617048"/>
              <a:chOff x="2233786" y="2393586"/>
              <a:chExt cx="482012" cy="617048"/>
            </a:xfrm>
          </p:grpSpPr>
          <p:sp>
            <p:nvSpPr>
              <p:cNvPr id="38" name="橢圓 3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9" name="群組 38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40" name="文字方塊 39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" name="文字方塊 40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7" name="文字方塊 46"/>
            <p:cNvSpPr txBox="1"/>
            <p:nvPr/>
          </p:nvSpPr>
          <p:spPr>
            <a:xfrm>
              <a:off x="6780558" y="5166364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不須下載線上操作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5359788" y="268940"/>
            <a:ext cx="2427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推薦分類介紹</a:t>
            </a:r>
            <a:endParaRPr lang="zh-TW" altLang="en-US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8494729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946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2026764"/>
            <a:ext cx="5751104" cy="1289516"/>
            <a:chOff x="4591237" y="1740498"/>
            <a:chExt cx="5751104" cy="1289516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推薦分類介紹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推薦分類介紹</a:t>
              </a:r>
              <a:endPara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推薦景點功能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7905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推薦相似景點功能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729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3149</TotalTime>
  <Words>657</Words>
  <Application>Microsoft Office PowerPoint</Application>
  <PresentationFormat>寬螢幕</PresentationFormat>
  <Paragraphs>159</Paragraphs>
  <Slides>17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微軟正黑體</vt:lpstr>
      <vt:lpstr>新細明體</vt:lpstr>
      <vt:lpstr>標楷體</vt:lpstr>
      <vt:lpstr>Arial</vt:lpstr>
      <vt:lpstr>Calibri</vt:lpstr>
      <vt:lpstr>Calibri Light</vt:lpstr>
      <vt:lpstr>Comic Sans MS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691</cp:revision>
  <dcterms:created xsi:type="dcterms:W3CDTF">2023-05-03T02:59:59Z</dcterms:created>
  <dcterms:modified xsi:type="dcterms:W3CDTF">2023-11-29T15:39:16Z</dcterms:modified>
</cp:coreProperties>
</file>